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19"/>
  </p:notesMasterIdLst>
  <p:handoutMasterIdLst>
    <p:handoutMasterId r:id="rId20"/>
  </p:handoutMasterIdLst>
  <p:sldIdLst>
    <p:sldId id="2144327889" r:id="rId5"/>
    <p:sldId id="2144327890" r:id="rId6"/>
    <p:sldId id="2144327891" r:id="rId7"/>
    <p:sldId id="2144327899" r:id="rId8"/>
    <p:sldId id="2144327900" r:id="rId9"/>
    <p:sldId id="2144327901" r:id="rId10"/>
    <p:sldId id="2144327902" r:id="rId11"/>
    <p:sldId id="2144327903" r:id="rId12"/>
    <p:sldId id="2144327906" r:id="rId13"/>
    <p:sldId id="2144327898" r:id="rId14"/>
    <p:sldId id="2144327904" r:id="rId15"/>
    <p:sldId id="2144327905" r:id="rId16"/>
    <p:sldId id="2144327907" r:id="rId17"/>
    <p:sldId id="2103813491" r:id="rId18"/>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58DE636E-7582-49BD-BA4B-0EFE84258ED5}">
          <p14:sldIdLst>
            <p14:sldId id="2144327889"/>
            <p14:sldId id="2144327890"/>
            <p14:sldId id="2144327891"/>
            <p14:sldId id="2144327899"/>
            <p14:sldId id="2144327900"/>
            <p14:sldId id="2144327901"/>
            <p14:sldId id="2144327902"/>
            <p14:sldId id="2144327903"/>
            <p14:sldId id="2144327906"/>
            <p14:sldId id="2144327898"/>
            <p14:sldId id="2144327904"/>
            <p14:sldId id="2144327905"/>
            <p14:sldId id="2144327907"/>
            <p14:sldId id="2103813491"/>
          </p14:sldIdLst>
        </p14:section>
      </p14:sectionLst>
    </p:ex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2872C5"/>
    <a:srgbClr val="FFFFFF"/>
    <a:srgbClr val="00C7FD"/>
    <a:srgbClr val="0068B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79004" autoAdjust="0"/>
  </p:normalViewPr>
  <p:slideViewPr>
    <p:cSldViewPr snapToGrid="0" snapToObjects="1">
      <p:cViewPr varScale="1">
        <p:scale>
          <a:sx n="50" d="100"/>
          <a:sy n="50" d="100"/>
        </p:scale>
        <p:origin x="916" y="32"/>
      </p:cViewPr>
      <p:guideLst>
        <p:guide orient="horz" pos="4032"/>
        <p:guide pos="73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360"/>
    </p:cViewPr>
  </p:sorterViewPr>
  <p:notesViewPr>
    <p:cSldViewPr snapToGrid="0" snapToObjects="1">
      <p:cViewPr varScale="1">
        <p:scale>
          <a:sx n="59" d="100"/>
          <a:sy n="59" d="100"/>
        </p:scale>
        <p:origin x="1603"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5/6/2023</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49751320"/>
      </p:ext>
    </p:extLst>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14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2193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8582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82806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2851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41210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63619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01023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41406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2"/>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rgbClr val="525252"/>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dirty="0"/>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bg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dirty="0"/>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1194558" cy="231410"/>
          </a:xfrm>
          <a:prstGeom prst="rect">
            <a:avLst/>
          </a:prstGeom>
        </p:spPr>
        <p:txBody>
          <a:bodyPr wrap="none">
            <a:spAutoFit/>
          </a:bodyPr>
          <a:lstStyle/>
          <a:p>
            <a:pPr algn="l"/>
            <a:r>
              <a:rPr lang="en-US" sz="1000" dirty="0">
                <a:solidFill>
                  <a:schemeClr val="bg1"/>
                </a:solidFill>
              </a:rPr>
              <a:t>DPC++ Essentials</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rgbClr val="525252"/>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2"/>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dirty="0"/>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dirty="0"/>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accent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194558" cy="231410"/>
          </a:xfrm>
          <a:prstGeom prst="rect">
            <a:avLst/>
          </a:prstGeom>
        </p:spPr>
        <p:txBody>
          <a:bodyPr wrap="none">
            <a:spAutoFit/>
          </a:bodyPr>
          <a:lstStyle/>
          <a:p>
            <a:pPr algn="l"/>
            <a:r>
              <a:rPr lang="en-US" sz="1000" dirty="0">
                <a:solidFill>
                  <a:schemeClr val="bg1"/>
                </a:solidFill>
              </a:rPr>
              <a:t>DPC++ Essentials</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dirty="0"/>
              <a:t>75 </a:t>
            </a:r>
            <a:r>
              <a:rPr lang="en-US" dirty="0" err="1"/>
              <a:t>pt</a:t>
            </a:r>
            <a:r>
              <a:rPr lang="en-US" dirty="0"/>
              <a:t> Intel Clear</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r>
              <a:rPr lang="en-US" dirty="0"/>
              <a:t>40pt Intel Clear Light Text Goes Here</a:t>
            </a:r>
            <a:endParaRPr dirty="0"/>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1194558" cy="231410"/>
          </a:xfrm>
          <a:prstGeom prst="rect">
            <a:avLst/>
          </a:prstGeom>
        </p:spPr>
        <p:txBody>
          <a:bodyPr wrap="none">
            <a:spAutoFit/>
          </a:bodyPr>
          <a:lstStyle/>
          <a:p>
            <a:pPr algn="l"/>
            <a:r>
              <a:rPr lang="en-US" sz="1000" dirty="0">
                <a:solidFill>
                  <a:schemeClr val="bg2"/>
                </a:solidFill>
              </a:rPr>
              <a:t>DPC++ Essentials</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bg2"/>
              </a:solidFill>
              <a:effectLst/>
              <a:uFillTx/>
              <a:latin typeface="+mn-lt"/>
              <a:ea typeface="+mn-ea"/>
              <a:cs typeface="+mn-cs"/>
              <a:sym typeface="Helvetica Neue"/>
            </a:endParaRPr>
          </a:p>
        </p:txBody>
      </p:sp>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sentimentai.onrender.com/" TargetMode="External"/><Relationship Id="rId5" Type="http://schemas.openxmlformats.org/officeDocument/2006/relationships/hyperlink" Target="https://drive.google.com/file/d/1_uwxwCcmbx36ldlnhB5AQMkQEOYstqoA/view?usp=sharing"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aran3072/CodeMaven_Intel_OneAPI"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aUdGiOIiX_nds-V96acNWx7f2tv7Cxkt/view?usp=sharing"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sentimentai.onrender.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319413-5CA4-6ABE-20AD-A7AE02B8965A}"/>
              </a:ext>
            </a:extLst>
          </p:cNvPr>
          <p:cNvPicPr>
            <a:picLocks noChangeAspect="1"/>
          </p:cNvPicPr>
          <p:nvPr/>
        </p:nvPicPr>
        <p:blipFill>
          <a:blip r:embed="rId3"/>
          <a:stretch>
            <a:fillRect/>
          </a:stretch>
        </p:blipFill>
        <p:spPr>
          <a:xfrm>
            <a:off x="6669883" y="3783139"/>
            <a:ext cx="5288525" cy="2802918"/>
          </a:xfrm>
          <a:prstGeom prst="rect">
            <a:avLst/>
          </a:prstGeom>
          <a:noFill/>
        </p:spPr>
      </p:pic>
      <p:sp>
        <p:nvSpPr>
          <p:cNvPr id="5" name="Text Placeholder 8">
            <a:extLst>
              <a:ext uri="{FF2B5EF4-FFF2-40B4-BE49-F238E27FC236}">
                <a16:creationId xmlns:a16="http://schemas.microsoft.com/office/drawing/2014/main" id="{66965DC7-8C27-465C-B6A9-ED8DBCA7FB34}"/>
              </a:ext>
            </a:extLst>
          </p:cNvPr>
          <p:cNvSpPr txBox="1">
            <a:spLocks/>
          </p:cNvSpPr>
          <p:nvPr/>
        </p:nvSpPr>
        <p:spPr>
          <a:xfrm>
            <a:off x="3107172" y="794476"/>
            <a:ext cx="6711351" cy="3752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609600" latinLnBrk="0">
              <a:lnSpc>
                <a:spcPct val="100000"/>
              </a:lnSpc>
              <a:spcBef>
                <a:spcPts val="1200"/>
              </a:spcBef>
              <a:spcAft>
                <a:spcPts val="0"/>
              </a:spcAft>
              <a:buClrTx/>
              <a:buSzTx/>
              <a:buFont typeface="Wingdings" pitchFamily="2" charset="2"/>
              <a:buNone/>
              <a:tabLst/>
              <a:defRPr sz="1800" b="0" i="0" u="none" strike="noStrike" cap="none" spc="0" baseline="0">
                <a:solidFill>
                  <a:schemeClr val="bg1"/>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US" sz="2000" dirty="0">
                <a:solidFill>
                  <a:srgbClr val="525252"/>
                </a:solidFill>
                <a:latin typeface="Intel Clear Light" panose="020B0404020203020204" pitchFamily="34" charset="0"/>
              </a:rPr>
              <a:t>Theme: </a:t>
            </a:r>
            <a:r>
              <a:rPr lang="en-IN" sz="2800" dirty="0">
                <a:solidFill>
                  <a:schemeClr val="tx1"/>
                </a:solidFill>
              </a:rPr>
              <a:t>Predicting Consumer Sentiment</a:t>
            </a:r>
            <a:endParaRPr lang="en-US" sz="2800" dirty="0">
              <a:solidFill>
                <a:schemeClr val="tx1"/>
              </a:solidFill>
              <a:latin typeface="Intel Clear Light" panose="020B0404020203020204" pitchFamily="34" charset="0"/>
            </a:endParaRPr>
          </a:p>
          <a:p>
            <a:pPr hangingPunct="1"/>
            <a:r>
              <a:rPr lang="en-US" sz="2000" dirty="0">
                <a:solidFill>
                  <a:srgbClr val="525252"/>
                </a:solidFill>
                <a:latin typeface="Intel Clear Light" panose="020B0404020203020204" pitchFamily="34" charset="0"/>
              </a:rPr>
              <a:t>Team Name:  Thugs for Bugs</a:t>
            </a:r>
          </a:p>
          <a:p>
            <a:pPr hangingPunct="1"/>
            <a:r>
              <a:rPr lang="en-US" sz="2000" dirty="0">
                <a:solidFill>
                  <a:srgbClr val="525252"/>
                </a:solidFill>
                <a:latin typeface="Intel Clear Light" panose="020B0404020203020204" pitchFamily="34" charset="0"/>
              </a:rPr>
              <a:t>Team Members: </a:t>
            </a:r>
          </a:p>
          <a:p>
            <a:pPr hangingPunct="1"/>
            <a:r>
              <a:rPr lang="en-US" sz="2000" dirty="0">
                <a:solidFill>
                  <a:schemeClr val="tx1"/>
                </a:solidFill>
                <a:latin typeface="Intel Clear Light" panose="020B0404020203020204" pitchFamily="34" charset="0"/>
              </a:rPr>
              <a:t>Aramandla Sravanthi - 20211a6605</a:t>
            </a:r>
          </a:p>
          <a:p>
            <a:pPr hangingPunct="1"/>
            <a:r>
              <a:rPr lang="en-US" sz="2000" dirty="0">
                <a:solidFill>
                  <a:schemeClr val="tx1"/>
                </a:solidFill>
                <a:latin typeface="Intel Clear Light" panose="020B0404020203020204" pitchFamily="34" charset="0"/>
              </a:rPr>
              <a:t>Dammavalam Sai Saran – 20211a6615</a:t>
            </a:r>
          </a:p>
          <a:p>
            <a:pPr hangingPunct="1"/>
            <a:r>
              <a:rPr lang="en-US" sz="2000" dirty="0" err="1">
                <a:solidFill>
                  <a:schemeClr val="tx1"/>
                </a:solidFill>
                <a:latin typeface="Intel Clear Light" panose="020B0404020203020204" pitchFamily="34" charset="0"/>
              </a:rPr>
              <a:t>Sravya</a:t>
            </a:r>
            <a:r>
              <a:rPr lang="en-US" sz="2000" dirty="0">
                <a:solidFill>
                  <a:schemeClr val="tx1"/>
                </a:solidFill>
                <a:latin typeface="Intel Clear Light" panose="020B0404020203020204" pitchFamily="34" charset="0"/>
              </a:rPr>
              <a:t>  Nekkanti – 20211a6638</a:t>
            </a:r>
          </a:p>
          <a:p>
            <a:pPr hangingPunct="1"/>
            <a:r>
              <a:rPr lang="en-US" sz="2000" dirty="0">
                <a:solidFill>
                  <a:schemeClr val="tx1"/>
                </a:solidFill>
                <a:latin typeface="Intel Clear Light" panose="020B0404020203020204" pitchFamily="34" charset="0"/>
              </a:rPr>
              <a:t>Sevanth Gajula - 20211a6650</a:t>
            </a:r>
          </a:p>
          <a:p>
            <a:pPr hangingPunct="1"/>
            <a:r>
              <a:rPr lang="en-US" sz="2000" dirty="0" err="1">
                <a:solidFill>
                  <a:schemeClr val="tx1"/>
                </a:solidFill>
                <a:latin typeface="Intel Clear Light" panose="020B0404020203020204" pitchFamily="34" charset="0"/>
              </a:rPr>
              <a:t>Thiyyagura</a:t>
            </a:r>
            <a:r>
              <a:rPr lang="en-US" sz="2000" dirty="0">
                <a:solidFill>
                  <a:schemeClr val="tx1"/>
                </a:solidFill>
                <a:latin typeface="Intel Clear Light" panose="020B0404020203020204" pitchFamily="34" charset="0"/>
              </a:rPr>
              <a:t> Aditya – 20211a6655</a:t>
            </a:r>
          </a:p>
        </p:txBody>
      </p:sp>
    </p:spTree>
    <p:extLst>
      <p:ext uri="{BB962C8B-B14F-4D97-AF65-F5344CB8AC3E}">
        <p14:creationId xmlns:p14="http://schemas.microsoft.com/office/powerpoint/2010/main" val="81207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with medium confidence">
            <a:extLst>
              <a:ext uri="{FF2B5EF4-FFF2-40B4-BE49-F238E27FC236}">
                <a16:creationId xmlns:a16="http://schemas.microsoft.com/office/drawing/2014/main" id="{C78E12E3-BE63-FF17-D63F-03D7C4E11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1289050"/>
            <a:ext cx="9029700" cy="4514850"/>
          </a:xfrm>
          <a:prstGeom prst="rect">
            <a:avLst/>
          </a:prstGeom>
        </p:spPr>
      </p:pic>
      <p:sp>
        <p:nvSpPr>
          <p:cNvPr id="2" name="Title 1">
            <a:extLst>
              <a:ext uri="{FF2B5EF4-FFF2-40B4-BE49-F238E27FC236}">
                <a16:creationId xmlns:a16="http://schemas.microsoft.com/office/drawing/2014/main" id="{3E9BF9AC-D492-4B21-94C8-1EADAF97DD00}"/>
              </a:ext>
            </a:extLst>
          </p:cNvPr>
          <p:cNvSpPr>
            <a:spLocks noGrp="1"/>
          </p:cNvSpPr>
          <p:nvPr>
            <p:ph type="title"/>
          </p:nvPr>
        </p:nvSpPr>
        <p:spPr>
          <a:xfrm>
            <a:off x="328104" y="367865"/>
            <a:ext cx="11863896" cy="737035"/>
          </a:xfrm>
        </p:spPr>
        <p:txBody>
          <a:bodyPr/>
          <a:lstStyle/>
          <a:p>
            <a:r>
              <a:rPr lang="en-US" sz="4800" dirty="0"/>
              <a:t>Tech Architecture</a:t>
            </a:r>
            <a:endParaRPr lang="en-US" sz="3600" dirty="0"/>
          </a:p>
        </p:txBody>
      </p:sp>
    </p:spTree>
    <p:extLst>
      <p:ext uri="{BB962C8B-B14F-4D97-AF65-F5344CB8AC3E}">
        <p14:creationId xmlns:p14="http://schemas.microsoft.com/office/powerpoint/2010/main" val="313946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985561-BD88-381C-95F6-E4657B6DB68B}"/>
              </a:ext>
            </a:extLst>
          </p:cNvPr>
          <p:cNvSpPr>
            <a:spLocks noGrp="1"/>
          </p:cNvSpPr>
          <p:nvPr>
            <p:ph type="title"/>
          </p:nvPr>
        </p:nvSpPr>
        <p:spPr>
          <a:xfrm>
            <a:off x="560172" y="234952"/>
            <a:ext cx="11010816" cy="952499"/>
          </a:xfrm>
        </p:spPr>
        <p:txBody>
          <a:bodyPr/>
          <a:lstStyle/>
          <a:p>
            <a:r>
              <a:rPr lang="en-US" dirty="0"/>
              <a:t>Demo Video</a:t>
            </a:r>
            <a:endParaRPr lang="en-IN" dirty="0"/>
          </a:p>
        </p:txBody>
      </p:sp>
      <p:pic>
        <p:nvPicPr>
          <p:cNvPr id="7" name="Intel">
            <a:hlinkClick r:id="" action="ppaction://media"/>
            <a:extLst>
              <a:ext uri="{FF2B5EF4-FFF2-40B4-BE49-F238E27FC236}">
                <a16:creationId xmlns:a16="http://schemas.microsoft.com/office/drawing/2014/main" id="{8081EEC5-1C76-DCC4-B5E3-A006431E047B}"/>
              </a:ext>
            </a:extLst>
          </p:cNvPr>
          <p:cNvPicPr>
            <a:picLocks noGrp="1" noChangeAspect="1"/>
          </p:cNvPicPr>
          <p:nvPr>
            <p:ph sz="quarter" idx="28"/>
            <a:videoFile r:link="rId2"/>
            <p:extLst>
              <p:ext uri="{DAA4B4D4-6D71-4841-9C94-3DE7FCFB9230}">
                <p14:media xmlns:p14="http://schemas.microsoft.com/office/powerpoint/2010/main" r:embed="rId1"/>
              </p:ext>
            </p:extLst>
          </p:nvPr>
        </p:nvPicPr>
        <p:blipFill>
          <a:blip r:embed="rId4"/>
          <a:stretch>
            <a:fillRect/>
          </a:stretch>
        </p:blipFill>
        <p:spPr>
          <a:xfrm>
            <a:off x="1701800" y="1506040"/>
            <a:ext cx="8894932" cy="4862755"/>
          </a:xfrm>
        </p:spPr>
      </p:pic>
      <p:sp>
        <p:nvSpPr>
          <p:cNvPr id="8" name="Text Placeholder 7">
            <a:extLst>
              <a:ext uri="{FF2B5EF4-FFF2-40B4-BE49-F238E27FC236}">
                <a16:creationId xmlns:a16="http://schemas.microsoft.com/office/drawing/2014/main" id="{9099BAE2-7625-45D4-0A21-17F3F10335E5}"/>
              </a:ext>
            </a:extLst>
          </p:cNvPr>
          <p:cNvSpPr>
            <a:spLocks noGrp="1"/>
          </p:cNvSpPr>
          <p:nvPr>
            <p:ph type="body" sz="quarter" idx="29"/>
          </p:nvPr>
        </p:nvSpPr>
        <p:spPr>
          <a:xfrm>
            <a:off x="560173" y="755652"/>
            <a:ext cx="11022013" cy="438150"/>
          </a:xfrm>
        </p:spPr>
        <p:txBody>
          <a:bodyPr/>
          <a:lstStyle/>
          <a:p>
            <a:r>
              <a:rPr lang="en-IN" sz="2000" dirty="0">
                <a:solidFill>
                  <a:schemeClr val="tx1"/>
                </a:solidFill>
              </a:rPr>
              <a:t>Video Link: </a:t>
            </a:r>
            <a:r>
              <a:rPr lang="en-IN" sz="2000" dirty="0">
                <a:hlinkClick r:id="rId5"/>
              </a:rPr>
              <a:t>https://drive.google.com/file/d/1_uwxwCcmbx36ldlnhB5AQMkQEOYstqoA/view?usp=sharing</a:t>
            </a:r>
            <a:endParaRPr lang="en-IN" sz="2000" dirty="0"/>
          </a:p>
        </p:txBody>
      </p:sp>
      <p:sp>
        <p:nvSpPr>
          <p:cNvPr id="9" name="Text Placeholder 7">
            <a:extLst>
              <a:ext uri="{FF2B5EF4-FFF2-40B4-BE49-F238E27FC236}">
                <a16:creationId xmlns:a16="http://schemas.microsoft.com/office/drawing/2014/main" id="{C7251D93-E891-4371-375D-9EA0F3C8C66A}"/>
              </a:ext>
            </a:extLst>
          </p:cNvPr>
          <p:cNvSpPr txBox="1">
            <a:spLocks/>
          </p:cNvSpPr>
          <p:nvPr/>
        </p:nvSpPr>
        <p:spPr>
          <a:xfrm>
            <a:off x="560172" y="1111251"/>
            <a:ext cx="11022013" cy="438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3200" b="0" i="0" u="none" strike="noStrike" cap="none" spc="0" baseline="0">
                <a:solidFill>
                  <a:schemeClr val="accent1"/>
                </a:solidFill>
                <a:uFillTx/>
                <a:latin typeface="+mn-lt"/>
                <a:ea typeface="Intel Clear Light" panose="020B0404020203020204" pitchFamily="34" charset="0"/>
                <a:cs typeface="Intel Clear Light" panose="020B0404020203020204" pitchFamily="34" charset="0"/>
                <a:sym typeface="Helvetica"/>
              </a:defRPr>
            </a:lvl1pPr>
            <a:lvl2pPr marL="228600" marR="0" indent="0" algn="l" defTabSz="609600" latinLnBrk="0">
              <a:lnSpc>
                <a:spcPct val="100000"/>
              </a:lnSpc>
              <a:spcBef>
                <a:spcPts val="1200"/>
              </a:spcBef>
              <a:spcAft>
                <a:spcPts val="0"/>
              </a:spcAft>
              <a:buClrTx/>
              <a:buSzTx/>
              <a:buFont typeface="Arial" panose="020B0604020202020204" pitchFamily="34" charset="0"/>
              <a:buNone/>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IN" sz="2000" dirty="0">
                <a:solidFill>
                  <a:schemeClr val="tx1"/>
                </a:solidFill>
              </a:rPr>
              <a:t>Website Link</a:t>
            </a:r>
            <a:r>
              <a:rPr lang="en-IN" sz="2000" dirty="0"/>
              <a:t>: </a:t>
            </a:r>
            <a:r>
              <a:rPr lang="en-IN" sz="2000" dirty="0">
                <a:hlinkClick r:id="rId6"/>
              </a:rPr>
              <a:t>https://sentimentai.onrender.com/</a:t>
            </a:r>
            <a:endParaRPr lang="en-IN" sz="2000" dirty="0"/>
          </a:p>
        </p:txBody>
      </p:sp>
    </p:spTree>
    <p:extLst>
      <p:ext uri="{BB962C8B-B14F-4D97-AF65-F5344CB8AC3E}">
        <p14:creationId xmlns:p14="http://schemas.microsoft.com/office/powerpoint/2010/main" val="30309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1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AC9466-88BF-0B3D-939B-2DFFBF6BB6AB}"/>
              </a:ext>
            </a:extLst>
          </p:cNvPr>
          <p:cNvSpPr>
            <a:spLocks noGrp="1"/>
          </p:cNvSpPr>
          <p:nvPr>
            <p:ph type="title"/>
          </p:nvPr>
        </p:nvSpPr>
        <p:spPr>
          <a:xfrm>
            <a:off x="590592" y="2308650"/>
            <a:ext cx="11010816" cy="874216"/>
          </a:xfrm>
        </p:spPr>
        <p:txBody>
          <a:bodyPr/>
          <a:lstStyle/>
          <a:p>
            <a:r>
              <a:rPr lang="en-IN" dirty="0"/>
              <a:t>GitHub Repository Link</a:t>
            </a:r>
          </a:p>
        </p:txBody>
      </p:sp>
      <p:sp>
        <p:nvSpPr>
          <p:cNvPr id="6" name="Text Placeholder 5">
            <a:extLst>
              <a:ext uri="{FF2B5EF4-FFF2-40B4-BE49-F238E27FC236}">
                <a16:creationId xmlns:a16="http://schemas.microsoft.com/office/drawing/2014/main" id="{10683F13-ECE8-5DCF-60FD-D44B48F6EE01}"/>
              </a:ext>
            </a:extLst>
          </p:cNvPr>
          <p:cNvSpPr>
            <a:spLocks noGrp="1"/>
          </p:cNvSpPr>
          <p:nvPr>
            <p:ph type="body" sz="quarter" idx="29"/>
          </p:nvPr>
        </p:nvSpPr>
        <p:spPr>
          <a:xfrm>
            <a:off x="590592" y="3529750"/>
            <a:ext cx="11022013" cy="438150"/>
          </a:xfrm>
        </p:spPr>
        <p:txBody>
          <a:bodyPr/>
          <a:lstStyle/>
          <a:p>
            <a:r>
              <a:rPr lang="en-IN" dirty="0">
                <a:solidFill>
                  <a:schemeClr val="tx1"/>
                </a:solidFill>
              </a:rPr>
              <a:t>Link: </a:t>
            </a:r>
            <a:r>
              <a:rPr lang="en-IN" dirty="0">
                <a:hlinkClick r:id="rId2"/>
              </a:rPr>
              <a:t>https://github.com/Saran3072/CodeMaven_Intel_OneAPI</a:t>
            </a:r>
            <a:endParaRPr lang="en-IN" dirty="0"/>
          </a:p>
        </p:txBody>
      </p:sp>
    </p:spTree>
    <p:extLst>
      <p:ext uri="{BB962C8B-B14F-4D97-AF65-F5344CB8AC3E}">
        <p14:creationId xmlns:p14="http://schemas.microsoft.com/office/powerpoint/2010/main" val="371064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7730A7-8821-6CE8-DD18-C354B18C87B0}"/>
              </a:ext>
            </a:extLst>
          </p:cNvPr>
          <p:cNvSpPr>
            <a:spLocks noGrp="1"/>
          </p:cNvSpPr>
          <p:nvPr>
            <p:ph type="title"/>
          </p:nvPr>
        </p:nvSpPr>
        <p:spPr/>
        <p:txBody>
          <a:bodyPr/>
          <a:lstStyle/>
          <a:p>
            <a:r>
              <a:rPr lang="en-IN" dirty="0"/>
              <a:t>Results Summary</a:t>
            </a:r>
          </a:p>
        </p:txBody>
      </p:sp>
      <p:sp>
        <p:nvSpPr>
          <p:cNvPr id="7" name="Text Placeholder 6">
            <a:extLst>
              <a:ext uri="{FF2B5EF4-FFF2-40B4-BE49-F238E27FC236}">
                <a16:creationId xmlns:a16="http://schemas.microsoft.com/office/drawing/2014/main" id="{FBA5D9D9-4661-51DD-283D-195B7FCD9F2F}"/>
              </a:ext>
            </a:extLst>
          </p:cNvPr>
          <p:cNvSpPr>
            <a:spLocks noGrp="1"/>
          </p:cNvSpPr>
          <p:nvPr>
            <p:ph type="body" sz="quarter" idx="10"/>
          </p:nvPr>
        </p:nvSpPr>
        <p:spPr/>
        <p:txBody>
          <a:bodyPr/>
          <a:lstStyle/>
          <a:p>
            <a:r>
              <a:rPr lang="en-IN" sz="2000" dirty="0"/>
              <a:t>Output File: </a:t>
            </a:r>
            <a:r>
              <a:rPr lang="en-IN" sz="2000" dirty="0">
                <a:hlinkClick r:id="rId2"/>
              </a:rPr>
              <a:t>https://drive.google.com/file/d/1aUdGiOIiX_nds-V96acNWx7f2tv7Cxkt/view?usp=sharing</a:t>
            </a:r>
            <a:endParaRPr lang="en-IN" sz="2000" dirty="0"/>
          </a:p>
        </p:txBody>
      </p:sp>
      <p:sp>
        <p:nvSpPr>
          <p:cNvPr id="8" name="Text Placeholder 7">
            <a:extLst>
              <a:ext uri="{FF2B5EF4-FFF2-40B4-BE49-F238E27FC236}">
                <a16:creationId xmlns:a16="http://schemas.microsoft.com/office/drawing/2014/main" id="{0519EA0A-80B9-4AD5-7F96-F3A5E815A4D6}"/>
              </a:ext>
            </a:extLst>
          </p:cNvPr>
          <p:cNvSpPr>
            <a:spLocks noGrp="1"/>
          </p:cNvSpPr>
          <p:nvPr>
            <p:ph type="body" sz="quarter" idx="29"/>
          </p:nvPr>
        </p:nvSpPr>
        <p:spPr>
          <a:xfrm>
            <a:off x="5626100" y="3425789"/>
            <a:ext cx="5956300" cy="438150"/>
          </a:xfrm>
        </p:spPr>
        <p:txBody>
          <a:bodyPr>
            <a:normAutofit/>
          </a:bodyPr>
          <a:lstStyle/>
          <a:p>
            <a:r>
              <a:rPr lang="en-IN" sz="2000" dirty="0">
                <a:solidFill>
                  <a:schemeClr val="tx1"/>
                </a:solidFill>
              </a:rPr>
              <a:t>*The metrics given above are for the validation data.</a:t>
            </a:r>
          </a:p>
        </p:txBody>
      </p:sp>
      <p:graphicFrame>
        <p:nvGraphicFramePr>
          <p:cNvPr id="6" name="Table 6">
            <a:extLst>
              <a:ext uri="{FF2B5EF4-FFF2-40B4-BE49-F238E27FC236}">
                <a16:creationId xmlns:a16="http://schemas.microsoft.com/office/drawing/2014/main" id="{B96F5889-D466-91D0-FD17-0B6A3F9F8DB5}"/>
              </a:ext>
            </a:extLst>
          </p:cNvPr>
          <p:cNvGraphicFramePr>
            <a:graphicFrameLocks noGrp="1"/>
          </p:cNvGraphicFramePr>
          <p:nvPr>
            <p:ph sz="quarter" idx="4294967295"/>
            <p:extLst>
              <p:ext uri="{D42A27DB-BD31-4B8C-83A1-F6EECF244321}">
                <p14:modId xmlns:p14="http://schemas.microsoft.com/office/powerpoint/2010/main" val="1740943047"/>
              </p:ext>
            </p:extLst>
          </p:nvPr>
        </p:nvGraphicFramePr>
        <p:xfrm>
          <a:off x="560387" y="2486025"/>
          <a:ext cx="11010900" cy="792480"/>
        </p:xfrm>
        <a:graphic>
          <a:graphicData uri="http://schemas.openxmlformats.org/drawingml/2006/table">
            <a:tbl>
              <a:tblPr firstRow="1" bandRow="1">
                <a:tableStyleId>{5940675A-B579-460E-94D1-54222C63F5DA}</a:tableStyleId>
              </a:tblPr>
              <a:tblGrid>
                <a:gridCol w="5505450">
                  <a:extLst>
                    <a:ext uri="{9D8B030D-6E8A-4147-A177-3AD203B41FA5}">
                      <a16:colId xmlns:a16="http://schemas.microsoft.com/office/drawing/2014/main" val="3407789341"/>
                    </a:ext>
                  </a:extLst>
                </a:gridCol>
                <a:gridCol w="5505450">
                  <a:extLst>
                    <a:ext uri="{9D8B030D-6E8A-4147-A177-3AD203B41FA5}">
                      <a16:colId xmlns:a16="http://schemas.microsoft.com/office/drawing/2014/main" val="2366352066"/>
                    </a:ext>
                  </a:extLst>
                </a:gridCol>
              </a:tblGrid>
              <a:tr h="370840">
                <a:tc>
                  <a:txBody>
                    <a:bodyPr/>
                    <a:lstStyle/>
                    <a:p>
                      <a:pPr algn="ctr"/>
                      <a:r>
                        <a:rPr lang="en-IN" sz="2000" b="1" dirty="0"/>
                        <a:t>Mean Squared Error for </a:t>
                      </a:r>
                      <a:r>
                        <a:rPr lang="en-IN" sz="2000" b="1" dirty="0" err="1"/>
                        <a:t>SentimentTitle</a:t>
                      </a:r>
                      <a:endParaRPr lang="en-IN" sz="2000" b="1" dirty="0"/>
                    </a:p>
                  </a:txBody>
                  <a:tcPr anchor="ctr"/>
                </a:tc>
                <a:tc>
                  <a:txBody>
                    <a:bodyPr/>
                    <a:lstStyle/>
                    <a:p>
                      <a:pPr algn="ctr"/>
                      <a:r>
                        <a:rPr lang="en-IN" sz="2000" b="1" dirty="0"/>
                        <a:t>Mean Squared Error for </a:t>
                      </a:r>
                      <a:r>
                        <a:rPr lang="en-IN" sz="2000" b="1" dirty="0" err="1"/>
                        <a:t>SentimentHeading</a:t>
                      </a:r>
                      <a:endParaRPr lang="en-IN" sz="2000" b="1" dirty="0"/>
                    </a:p>
                  </a:txBody>
                  <a:tcPr anchor="ctr"/>
                </a:tc>
                <a:extLst>
                  <a:ext uri="{0D108BD9-81ED-4DB2-BD59-A6C34878D82A}">
                    <a16:rowId xmlns:a16="http://schemas.microsoft.com/office/drawing/2014/main" val="1240308746"/>
                  </a:ext>
                </a:extLst>
              </a:tr>
              <a:tr h="370840">
                <a:tc>
                  <a:txBody>
                    <a:bodyPr/>
                    <a:lstStyle/>
                    <a:p>
                      <a:pPr algn="ctr"/>
                      <a:r>
                        <a:rPr lang="en-IN" sz="2000" dirty="0"/>
                        <a:t>0.016276327823882497</a:t>
                      </a:r>
                    </a:p>
                  </a:txBody>
                  <a:tcPr anchor="ctr"/>
                </a:tc>
                <a:tc>
                  <a:txBody>
                    <a:bodyPr/>
                    <a:lstStyle/>
                    <a:p>
                      <a:pPr algn="ctr"/>
                      <a:r>
                        <a:rPr lang="en-IN" sz="2000" dirty="0"/>
                        <a:t>0.01769554591714139</a:t>
                      </a:r>
                    </a:p>
                  </a:txBody>
                  <a:tcPr anchor="ctr"/>
                </a:tc>
                <a:extLst>
                  <a:ext uri="{0D108BD9-81ED-4DB2-BD59-A6C34878D82A}">
                    <a16:rowId xmlns:a16="http://schemas.microsoft.com/office/drawing/2014/main" val="1959519020"/>
                  </a:ext>
                </a:extLst>
              </a:tr>
            </a:tbl>
          </a:graphicData>
        </a:graphic>
      </p:graphicFrame>
      <p:sp>
        <p:nvSpPr>
          <p:cNvPr id="9" name="Text Placeholder 7">
            <a:extLst>
              <a:ext uri="{FF2B5EF4-FFF2-40B4-BE49-F238E27FC236}">
                <a16:creationId xmlns:a16="http://schemas.microsoft.com/office/drawing/2014/main" id="{819600AB-2EB2-C52A-A869-AB6B8C0EDF4E}"/>
              </a:ext>
            </a:extLst>
          </p:cNvPr>
          <p:cNvSpPr txBox="1">
            <a:spLocks/>
          </p:cNvSpPr>
          <p:nvPr/>
        </p:nvSpPr>
        <p:spPr>
          <a:xfrm>
            <a:off x="609600" y="4307707"/>
            <a:ext cx="11022013" cy="438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100000"/>
              </a:lnSpc>
              <a:spcBef>
                <a:spcPts val="1200"/>
              </a:spcBef>
              <a:spcAft>
                <a:spcPts val="0"/>
              </a:spcAft>
              <a:buClrTx/>
              <a:buSzTx/>
              <a:buFont typeface="Wingdings" pitchFamily="2" charset="2"/>
              <a:buNone/>
              <a:tabLst/>
              <a:defRPr sz="2800" b="0" i="0" u="none" strike="noStrike" cap="none" spc="0" baseline="0">
                <a:solidFill>
                  <a:schemeClr val="accent1"/>
                </a:solidFill>
                <a:uFillTx/>
                <a:latin typeface="+mn-lt"/>
                <a:ea typeface="Intel Clear Light" panose="020B0404020203020204" pitchFamily="34" charset="0"/>
                <a:cs typeface="Intel Clear Light" panose="020B0404020203020204" pitchFamily="34" charset="0"/>
                <a:sym typeface="Helvetica"/>
              </a:defRPr>
            </a:lvl1pPr>
            <a:lvl2pPr marL="228600" marR="0" indent="0" algn="l" defTabSz="609600" latinLnBrk="0">
              <a:lnSpc>
                <a:spcPct val="100000"/>
              </a:lnSpc>
              <a:spcBef>
                <a:spcPts val="1200"/>
              </a:spcBef>
              <a:spcAft>
                <a:spcPts val="0"/>
              </a:spcAft>
              <a:buClrTx/>
              <a:buSzTx/>
              <a:buFont typeface="Arial" panose="020B0604020202020204" pitchFamily="34" charset="0"/>
              <a:buNone/>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lgn="ctr" hangingPunct="1"/>
            <a:r>
              <a:rPr lang="en-IN" dirty="0">
                <a:solidFill>
                  <a:schemeClr val="tx1"/>
                </a:solidFill>
              </a:rPr>
              <a:t>Successfully performed the sentiment analysis for the given test data.</a:t>
            </a:r>
          </a:p>
        </p:txBody>
      </p:sp>
    </p:spTree>
    <p:extLst>
      <p:ext uri="{BB962C8B-B14F-4D97-AF65-F5344CB8AC3E}">
        <p14:creationId xmlns:p14="http://schemas.microsoft.com/office/powerpoint/2010/main" val="19620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86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966F00-9831-4C5D-BD75-6E3747083595}"/>
              </a:ext>
            </a:extLst>
          </p:cNvPr>
          <p:cNvSpPr>
            <a:spLocks noGrp="1"/>
          </p:cNvSpPr>
          <p:nvPr>
            <p:ph type="title"/>
          </p:nvPr>
        </p:nvSpPr>
        <p:spPr>
          <a:xfrm>
            <a:off x="523336" y="437599"/>
            <a:ext cx="8396378" cy="770102"/>
          </a:xfrm>
        </p:spPr>
        <p:txBody>
          <a:bodyPr>
            <a:normAutofit/>
          </a:bodyPr>
          <a:lstStyle/>
          <a:p>
            <a:r>
              <a:rPr lang="en-US" sz="4800" dirty="0">
                <a:solidFill>
                  <a:schemeClr val="tx1"/>
                </a:solidFill>
              </a:rPr>
              <a:t>Theme Chosen and Motivation</a:t>
            </a:r>
          </a:p>
        </p:txBody>
      </p:sp>
      <p:sp>
        <p:nvSpPr>
          <p:cNvPr id="2" name="Rectangle 1"/>
          <p:cNvSpPr/>
          <p:nvPr/>
        </p:nvSpPr>
        <p:spPr>
          <a:xfrm>
            <a:off x="1512498" y="1758286"/>
            <a:ext cx="9995140" cy="3341428"/>
          </a:xfrm>
          <a:prstGeom prst="rect">
            <a:avLst/>
          </a:prstGeom>
        </p:spPr>
        <p:txBody>
          <a:bodyPr wrap="square">
            <a:spAutoFit/>
          </a:bodyPr>
          <a:lstStyle/>
          <a:p>
            <a:pPr marL="457200" indent="-457200" algn="just">
              <a:buFont typeface="Arial" pitchFamily="34" charset="0"/>
              <a:buChar char="•"/>
            </a:pPr>
            <a:r>
              <a:rPr lang="en-US" dirty="0">
                <a:solidFill>
                  <a:srgbClr val="525252"/>
                </a:solidFill>
              </a:rPr>
              <a:t>Anticipating consumer sentiment is of utmost importance for businesses as it can significantly impact essential business outcomes like sales, customer retention, and brand image.</a:t>
            </a:r>
          </a:p>
          <a:p>
            <a:pPr marL="457200" indent="-457200" algn="just">
              <a:buFont typeface="Arial" pitchFamily="34" charset="0"/>
              <a:buChar char="•"/>
            </a:pPr>
            <a:r>
              <a:rPr lang="en-US" dirty="0">
                <a:solidFill>
                  <a:srgbClr val="525252"/>
                </a:solidFill>
              </a:rPr>
              <a:t>Accurately predicting consumer sentiment enables businesses to make well-informed decisions that enhance their profitability. </a:t>
            </a:r>
          </a:p>
          <a:p>
            <a:pPr marL="457200" indent="-457200" algn="just">
              <a:buFont typeface="Arial" pitchFamily="34" charset="0"/>
              <a:buChar char="•"/>
            </a:pPr>
            <a:r>
              <a:rPr lang="en-US" dirty="0">
                <a:solidFill>
                  <a:srgbClr val="525252"/>
                </a:solidFill>
              </a:rPr>
              <a:t>Therefore, selecting this theme for a competition can highlight the critical role played by sentiment analysis and its potential impact on the business ecosystem and society at large.</a:t>
            </a:r>
            <a:endParaRPr lang="en-IN" dirty="0">
              <a:solidFill>
                <a:srgbClr val="525252"/>
              </a:solidFill>
            </a:endParaRPr>
          </a:p>
        </p:txBody>
      </p:sp>
    </p:spTree>
    <p:extLst>
      <p:ext uri="{BB962C8B-B14F-4D97-AF65-F5344CB8AC3E}">
        <p14:creationId xmlns:p14="http://schemas.microsoft.com/office/powerpoint/2010/main" val="349065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FD4516F-9D3C-3BC8-C6C9-A80C43AFE77C}"/>
              </a:ext>
            </a:extLst>
          </p:cNvPr>
          <p:cNvSpPr>
            <a:spLocks noGrp="1"/>
          </p:cNvSpPr>
          <p:nvPr>
            <p:ph type="title"/>
          </p:nvPr>
        </p:nvSpPr>
        <p:spPr/>
        <p:txBody>
          <a:bodyPr/>
          <a:lstStyle/>
          <a:p>
            <a:r>
              <a:rPr lang="en-US" sz="4000" dirty="0"/>
              <a:t>Proposed Tech Architecture</a:t>
            </a:r>
            <a:endParaRPr lang="en-IN" dirty="0"/>
          </a:p>
        </p:txBody>
      </p:sp>
      <p:sp>
        <p:nvSpPr>
          <p:cNvPr id="16" name="Content Placeholder 15">
            <a:extLst>
              <a:ext uri="{FF2B5EF4-FFF2-40B4-BE49-F238E27FC236}">
                <a16:creationId xmlns:a16="http://schemas.microsoft.com/office/drawing/2014/main" id="{CDD57D7F-CBF5-F344-060D-80D94F0D6449}"/>
              </a:ext>
            </a:extLst>
          </p:cNvPr>
          <p:cNvSpPr>
            <a:spLocks noGrp="1"/>
          </p:cNvSpPr>
          <p:nvPr>
            <p:ph sz="quarter" idx="28"/>
          </p:nvPr>
        </p:nvSpPr>
        <p:spPr/>
        <p:txBody>
          <a:bodyPr>
            <a:normAutofit lnSpcReduction="10000"/>
          </a:bodyPr>
          <a:lstStyle/>
          <a:p>
            <a:pPr algn="just"/>
            <a:r>
              <a:rPr lang="en-US" sz="2200" dirty="0"/>
              <a:t>The solution employs a machine learning tech stack that includes various libraries, frameworks, and algorithms to analyze social media activity and predict consumer sentiment. The solution is designed to be scalable and efficient, capable of processing large amounts of data quickly and accurately. The following are the key components of the machine learning tech stack:</a:t>
            </a:r>
          </a:p>
          <a:p>
            <a:pPr algn="just"/>
            <a:r>
              <a:rPr lang="en-US" sz="2200" b="1" dirty="0"/>
              <a:t>Pandas: </a:t>
            </a:r>
            <a:r>
              <a:rPr lang="en-US" sz="2200" dirty="0"/>
              <a:t>A data manipulation library used to load and preprocess large datasets of social media activity.</a:t>
            </a:r>
          </a:p>
          <a:p>
            <a:pPr algn="just"/>
            <a:r>
              <a:rPr lang="en-US" sz="2200" b="1" dirty="0"/>
              <a:t>NumPy: </a:t>
            </a:r>
            <a:r>
              <a:rPr lang="en-US" sz="2200" dirty="0"/>
              <a:t>A fundamental library for scientific computing in Python that provides support for large, multi-dimensional arrays and matrices.</a:t>
            </a:r>
          </a:p>
          <a:p>
            <a:pPr algn="just"/>
            <a:r>
              <a:rPr lang="en-US" sz="2200" b="1" dirty="0"/>
              <a:t>Scikit-learn: </a:t>
            </a:r>
            <a:r>
              <a:rPr lang="en-US" sz="2200" dirty="0"/>
              <a:t>A popular machine learning library that provides a wide range of algorithms for classification, regression, clustering, and more. The Scikit-learn library is used to train and evaluate the machine learning model.</a:t>
            </a:r>
          </a:p>
          <a:p>
            <a:pPr algn="just"/>
            <a:endParaRPr lang="en-IN" sz="2200" dirty="0"/>
          </a:p>
        </p:txBody>
      </p:sp>
      <p:sp>
        <p:nvSpPr>
          <p:cNvPr id="15" name="Text Placeholder 14">
            <a:extLst>
              <a:ext uri="{FF2B5EF4-FFF2-40B4-BE49-F238E27FC236}">
                <a16:creationId xmlns:a16="http://schemas.microsoft.com/office/drawing/2014/main" id="{4B08D410-E760-7C49-9136-D89BD7256ABA}"/>
              </a:ext>
            </a:extLst>
          </p:cNvPr>
          <p:cNvSpPr>
            <a:spLocks noGrp="1"/>
          </p:cNvSpPr>
          <p:nvPr>
            <p:ph type="body" sz="quarter" idx="29"/>
          </p:nvPr>
        </p:nvSpPr>
        <p:spPr/>
        <p:txBody>
          <a:bodyPr/>
          <a:lstStyle/>
          <a:p>
            <a:r>
              <a:rPr lang="en-IN" dirty="0"/>
              <a:t>Tech Stack</a:t>
            </a:r>
          </a:p>
        </p:txBody>
      </p:sp>
    </p:spTree>
    <p:extLst>
      <p:ext uri="{BB962C8B-B14F-4D97-AF65-F5344CB8AC3E}">
        <p14:creationId xmlns:p14="http://schemas.microsoft.com/office/powerpoint/2010/main" val="177163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FD4516F-9D3C-3BC8-C6C9-A80C43AFE77C}"/>
              </a:ext>
            </a:extLst>
          </p:cNvPr>
          <p:cNvSpPr>
            <a:spLocks noGrp="1"/>
          </p:cNvSpPr>
          <p:nvPr>
            <p:ph type="title"/>
          </p:nvPr>
        </p:nvSpPr>
        <p:spPr/>
        <p:txBody>
          <a:bodyPr/>
          <a:lstStyle/>
          <a:p>
            <a:r>
              <a:rPr lang="en-US" sz="4000" dirty="0"/>
              <a:t>Proposed Tech Architecture</a:t>
            </a:r>
            <a:endParaRPr lang="en-IN" dirty="0"/>
          </a:p>
        </p:txBody>
      </p:sp>
      <p:sp>
        <p:nvSpPr>
          <p:cNvPr id="16" name="Content Placeholder 15">
            <a:extLst>
              <a:ext uri="{FF2B5EF4-FFF2-40B4-BE49-F238E27FC236}">
                <a16:creationId xmlns:a16="http://schemas.microsoft.com/office/drawing/2014/main" id="{CDD57D7F-CBF5-F344-060D-80D94F0D6449}"/>
              </a:ext>
            </a:extLst>
          </p:cNvPr>
          <p:cNvSpPr>
            <a:spLocks noGrp="1"/>
          </p:cNvSpPr>
          <p:nvPr>
            <p:ph sz="quarter" idx="28"/>
          </p:nvPr>
        </p:nvSpPr>
        <p:spPr/>
        <p:txBody>
          <a:bodyPr>
            <a:normAutofit/>
          </a:bodyPr>
          <a:lstStyle/>
          <a:p>
            <a:pPr algn="just"/>
            <a:r>
              <a:rPr lang="en-US" sz="2200" b="1" dirty="0"/>
              <a:t>Natural Language Toolkit (NLTK): </a:t>
            </a:r>
            <a:r>
              <a:rPr lang="en-US" sz="2200" dirty="0"/>
              <a:t>A leading platform for building Python programs to work with human language data. NLTK provides tools for tokenization, stemming, lemmatization, and more, which are used in the preprocessing of the text data.</a:t>
            </a:r>
          </a:p>
          <a:p>
            <a:pPr algn="just"/>
            <a:r>
              <a:rPr lang="en-US" sz="2200" b="1" dirty="0"/>
              <a:t>daal4py: </a:t>
            </a:r>
            <a:r>
              <a:rPr lang="en-US" sz="2200" dirty="0"/>
              <a:t>A library that provides Python bindings for </a:t>
            </a:r>
            <a:r>
              <a:rPr lang="en-US" sz="2200" b="1" dirty="0"/>
              <a:t>Intel's Data Analytics Acceleration Library (Intel DAAL)</a:t>
            </a:r>
            <a:r>
              <a:rPr lang="en-US" sz="2200" dirty="0"/>
              <a:t>, used to efficiently train Ridge Regression and Random Forest Regressor models.</a:t>
            </a:r>
          </a:p>
          <a:p>
            <a:pPr algn="just"/>
            <a:r>
              <a:rPr lang="en-US" sz="2200" b="1" dirty="0"/>
              <a:t>Ridge Regression, Random Forest Regressor, and Stacking Regressor: </a:t>
            </a:r>
            <a:r>
              <a:rPr lang="en-US" sz="2200" dirty="0"/>
              <a:t>These machine learning algorithms are used to predict consumer sentiment towards different types of content based on social media activity. The Stacking Regressor combines the predictions of multiple base estimators, including Ridge Regression and Random Forest Regressor, to improve the accuracy of the predictions.</a:t>
            </a:r>
          </a:p>
        </p:txBody>
      </p:sp>
      <p:sp>
        <p:nvSpPr>
          <p:cNvPr id="15" name="Text Placeholder 14">
            <a:extLst>
              <a:ext uri="{FF2B5EF4-FFF2-40B4-BE49-F238E27FC236}">
                <a16:creationId xmlns:a16="http://schemas.microsoft.com/office/drawing/2014/main" id="{4B08D410-E760-7C49-9136-D89BD7256ABA}"/>
              </a:ext>
            </a:extLst>
          </p:cNvPr>
          <p:cNvSpPr>
            <a:spLocks noGrp="1"/>
          </p:cNvSpPr>
          <p:nvPr>
            <p:ph type="body" sz="quarter" idx="29"/>
          </p:nvPr>
        </p:nvSpPr>
        <p:spPr/>
        <p:txBody>
          <a:bodyPr/>
          <a:lstStyle/>
          <a:p>
            <a:r>
              <a:rPr lang="en-IN" dirty="0"/>
              <a:t>Tech Stack</a:t>
            </a:r>
          </a:p>
        </p:txBody>
      </p:sp>
    </p:spTree>
    <p:extLst>
      <p:ext uri="{BB962C8B-B14F-4D97-AF65-F5344CB8AC3E}">
        <p14:creationId xmlns:p14="http://schemas.microsoft.com/office/powerpoint/2010/main" val="295805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FD4516F-9D3C-3BC8-C6C9-A80C43AFE77C}"/>
              </a:ext>
            </a:extLst>
          </p:cNvPr>
          <p:cNvSpPr>
            <a:spLocks noGrp="1"/>
          </p:cNvSpPr>
          <p:nvPr>
            <p:ph type="title"/>
          </p:nvPr>
        </p:nvSpPr>
        <p:spPr/>
        <p:txBody>
          <a:bodyPr/>
          <a:lstStyle/>
          <a:p>
            <a:r>
              <a:rPr lang="en-US" sz="4000" dirty="0"/>
              <a:t>Proposed Tech Architecture</a:t>
            </a:r>
            <a:endParaRPr lang="en-IN" dirty="0"/>
          </a:p>
        </p:txBody>
      </p:sp>
      <p:sp>
        <p:nvSpPr>
          <p:cNvPr id="16" name="Content Placeholder 15">
            <a:extLst>
              <a:ext uri="{FF2B5EF4-FFF2-40B4-BE49-F238E27FC236}">
                <a16:creationId xmlns:a16="http://schemas.microsoft.com/office/drawing/2014/main" id="{CDD57D7F-CBF5-F344-060D-80D94F0D6449}"/>
              </a:ext>
            </a:extLst>
          </p:cNvPr>
          <p:cNvSpPr>
            <a:spLocks noGrp="1"/>
          </p:cNvSpPr>
          <p:nvPr>
            <p:ph sz="quarter" idx="28"/>
          </p:nvPr>
        </p:nvSpPr>
        <p:spPr/>
        <p:txBody>
          <a:bodyPr>
            <a:normAutofit fontScale="92500" lnSpcReduction="10000"/>
          </a:bodyPr>
          <a:lstStyle/>
          <a:p>
            <a:pPr algn="just"/>
            <a:r>
              <a:rPr lang="en-US" sz="2200" b="1" dirty="0"/>
              <a:t>daal4py</a:t>
            </a:r>
            <a:r>
              <a:rPr lang="en-US" sz="2200" dirty="0"/>
              <a:t> is a library that provides Python bindings for </a:t>
            </a:r>
            <a:r>
              <a:rPr lang="en-US" sz="2200" b="1" dirty="0"/>
              <a:t>Intel's Data Analytics Acceleration Library (Intel DAAL). </a:t>
            </a:r>
            <a:r>
              <a:rPr lang="en-US" sz="2200" dirty="0"/>
              <a:t>Intel DAAL is a powerful library for high-performance data analytics that provides a wide range of algorithms for tasks such as classification, regression, clustering, and more. With </a:t>
            </a:r>
            <a:r>
              <a:rPr lang="en-US" sz="2200" b="1" dirty="0"/>
              <a:t>daal4py</a:t>
            </a:r>
            <a:r>
              <a:rPr lang="en-US" sz="2200" dirty="0"/>
              <a:t>, optimized algorithms of Intel DAAL can be used from within Python applications, making it easier to achieve high performance on Intel architecture.</a:t>
            </a:r>
          </a:p>
          <a:p>
            <a:pPr algn="just"/>
            <a:r>
              <a:rPr lang="en-US" sz="2200" b="1" dirty="0"/>
              <a:t>daal4py</a:t>
            </a:r>
            <a:r>
              <a:rPr lang="en-US" sz="2200" dirty="0"/>
              <a:t> is designed to be user-friendly, with a simple API that makes it easy to get started with Intel DAAL in Python. Pythonic interfaces to Intel DAAL's algorithms are provided by daal4py, so that Python developers can take advantage of Intel DAAL's performance benefits without needing to learn a new programming language or complex API.</a:t>
            </a:r>
          </a:p>
          <a:p>
            <a:pPr algn="just"/>
            <a:r>
              <a:rPr lang="en-US" sz="2200" dirty="0"/>
              <a:t>A number of performance optimizations are also provided by </a:t>
            </a:r>
            <a:r>
              <a:rPr lang="en-US" sz="2200" b="1" dirty="0"/>
              <a:t>daal4py</a:t>
            </a:r>
            <a:r>
              <a:rPr lang="en-US" sz="2200" dirty="0"/>
              <a:t> to help Python developers achieve the best possible performance on Intel architecture. For example, parallelism in Intel DAAL algorithms can be enabled to take advantage of multicore CPUs through support for Intel's Threading Building Blocks (TBB) library.</a:t>
            </a:r>
          </a:p>
        </p:txBody>
      </p:sp>
      <p:sp>
        <p:nvSpPr>
          <p:cNvPr id="15" name="Text Placeholder 14">
            <a:extLst>
              <a:ext uri="{FF2B5EF4-FFF2-40B4-BE49-F238E27FC236}">
                <a16:creationId xmlns:a16="http://schemas.microsoft.com/office/drawing/2014/main" id="{4B08D410-E760-7C49-9136-D89BD7256ABA}"/>
              </a:ext>
            </a:extLst>
          </p:cNvPr>
          <p:cNvSpPr>
            <a:spLocks noGrp="1"/>
          </p:cNvSpPr>
          <p:nvPr>
            <p:ph type="body" sz="quarter" idx="29"/>
          </p:nvPr>
        </p:nvSpPr>
        <p:spPr/>
        <p:txBody>
          <a:bodyPr/>
          <a:lstStyle/>
          <a:p>
            <a:r>
              <a:rPr lang="en-IN" dirty="0"/>
              <a:t>Tech Stack</a:t>
            </a:r>
          </a:p>
        </p:txBody>
      </p:sp>
    </p:spTree>
    <p:extLst>
      <p:ext uri="{BB962C8B-B14F-4D97-AF65-F5344CB8AC3E}">
        <p14:creationId xmlns:p14="http://schemas.microsoft.com/office/powerpoint/2010/main" val="125210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FD4516F-9D3C-3BC8-C6C9-A80C43AFE77C}"/>
              </a:ext>
            </a:extLst>
          </p:cNvPr>
          <p:cNvSpPr>
            <a:spLocks noGrp="1"/>
          </p:cNvSpPr>
          <p:nvPr>
            <p:ph type="title"/>
          </p:nvPr>
        </p:nvSpPr>
        <p:spPr/>
        <p:txBody>
          <a:bodyPr/>
          <a:lstStyle/>
          <a:p>
            <a:r>
              <a:rPr lang="en-US" sz="4000" dirty="0"/>
              <a:t>Proposed Tech Architecture</a:t>
            </a:r>
            <a:endParaRPr lang="en-IN" dirty="0"/>
          </a:p>
        </p:txBody>
      </p:sp>
      <p:sp>
        <p:nvSpPr>
          <p:cNvPr id="16" name="Content Placeholder 15">
            <a:extLst>
              <a:ext uri="{FF2B5EF4-FFF2-40B4-BE49-F238E27FC236}">
                <a16:creationId xmlns:a16="http://schemas.microsoft.com/office/drawing/2014/main" id="{CDD57D7F-CBF5-F344-060D-80D94F0D6449}"/>
              </a:ext>
            </a:extLst>
          </p:cNvPr>
          <p:cNvSpPr>
            <a:spLocks noGrp="1"/>
          </p:cNvSpPr>
          <p:nvPr>
            <p:ph sz="quarter" idx="28"/>
          </p:nvPr>
        </p:nvSpPr>
        <p:spPr/>
        <p:txBody>
          <a:bodyPr>
            <a:normAutofit/>
          </a:bodyPr>
          <a:lstStyle/>
          <a:p>
            <a:pPr algn="just"/>
            <a:r>
              <a:rPr lang="en-US" sz="2200" b="1" dirty="0"/>
              <a:t>daal4py</a:t>
            </a:r>
            <a:r>
              <a:rPr lang="en-US" sz="2200" dirty="0"/>
              <a:t> is used in this project to train the </a:t>
            </a:r>
            <a:r>
              <a:rPr lang="en-US" sz="2200" b="1" dirty="0"/>
              <a:t>Ridge Regression and Random Forest Regressor </a:t>
            </a:r>
            <a:r>
              <a:rPr lang="en-US" sz="2200" dirty="0"/>
              <a:t>models efficiently. By using daal4py's optimized algorithms and support for </a:t>
            </a:r>
            <a:r>
              <a:rPr lang="en-US" sz="2200" b="1" dirty="0"/>
              <a:t>Intel MKL</a:t>
            </a:r>
            <a:r>
              <a:rPr lang="en-US" sz="2200" dirty="0"/>
              <a:t>, high performance can be achieved on Intel architecture, enabling large amounts of social media data to be processed quickly and accurately.</a:t>
            </a:r>
          </a:p>
          <a:p>
            <a:pPr algn="just"/>
            <a:r>
              <a:rPr lang="en-US" sz="2200" dirty="0"/>
              <a:t>React.js for the frontend and Django f the backend were used to build the a fully functional and responsive web application.</a:t>
            </a:r>
          </a:p>
          <a:p>
            <a:pPr algn="just"/>
            <a:r>
              <a:rPr lang="en-US" sz="2200" dirty="0"/>
              <a:t>Link: </a:t>
            </a:r>
            <a:r>
              <a:rPr lang="en-US" sz="2200" dirty="0">
                <a:hlinkClick r:id="rId3"/>
              </a:rPr>
              <a:t>https://sentimentai.onrender.com/</a:t>
            </a:r>
            <a:endParaRPr lang="en-US" sz="2200" dirty="0"/>
          </a:p>
        </p:txBody>
      </p:sp>
      <p:sp>
        <p:nvSpPr>
          <p:cNvPr id="15" name="Text Placeholder 14">
            <a:extLst>
              <a:ext uri="{FF2B5EF4-FFF2-40B4-BE49-F238E27FC236}">
                <a16:creationId xmlns:a16="http://schemas.microsoft.com/office/drawing/2014/main" id="{4B08D410-E760-7C49-9136-D89BD7256ABA}"/>
              </a:ext>
            </a:extLst>
          </p:cNvPr>
          <p:cNvSpPr>
            <a:spLocks noGrp="1"/>
          </p:cNvSpPr>
          <p:nvPr>
            <p:ph type="body" sz="quarter" idx="29"/>
          </p:nvPr>
        </p:nvSpPr>
        <p:spPr/>
        <p:txBody>
          <a:bodyPr/>
          <a:lstStyle/>
          <a:p>
            <a:r>
              <a:rPr lang="en-IN" dirty="0"/>
              <a:t>Tech Stack</a:t>
            </a:r>
          </a:p>
        </p:txBody>
      </p:sp>
    </p:spTree>
    <p:extLst>
      <p:ext uri="{BB962C8B-B14F-4D97-AF65-F5344CB8AC3E}">
        <p14:creationId xmlns:p14="http://schemas.microsoft.com/office/powerpoint/2010/main" val="300537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FD4516F-9D3C-3BC8-C6C9-A80C43AFE77C}"/>
              </a:ext>
            </a:extLst>
          </p:cNvPr>
          <p:cNvSpPr>
            <a:spLocks noGrp="1"/>
          </p:cNvSpPr>
          <p:nvPr>
            <p:ph type="title"/>
          </p:nvPr>
        </p:nvSpPr>
        <p:spPr/>
        <p:txBody>
          <a:bodyPr/>
          <a:lstStyle/>
          <a:p>
            <a:r>
              <a:rPr lang="en-US" sz="4000" dirty="0"/>
              <a:t>Proposed Tech Architecture</a:t>
            </a:r>
            <a:endParaRPr lang="en-IN" dirty="0"/>
          </a:p>
        </p:txBody>
      </p:sp>
      <p:sp>
        <p:nvSpPr>
          <p:cNvPr id="16" name="Content Placeholder 15">
            <a:extLst>
              <a:ext uri="{FF2B5EF4-FFF2-40B4-BE49-F238E27FC236}">
                <a16:creationId xmlns:a16="http://schemas.microsoft.com/office/drawing/2014/main" id="{CDD57D7F-CBF5-F344-060D-80D94F0D6449}"/>
              </a:ext>
            </a:extLst>
          </p:cNvPr>
          <p:cNvSpPr>
            <a:spLocks noGrp="1"/>
          </p:cNvSpPr>
          <p:nvPr>
            <p:ph sz="quarter" idx="28"/>
          </p:nvPr>
        </p:nvSpPr>
        <p:spPr/>
        <p:txBody>
          <a:bodyPr>
            <a:normAutofit fontScale="92500" lnSpcReduction="10000"/>
          </a:bodyPr>
          <a:lstStyle/>
          <a:p>
            <a:pPr algn="just"/>
            <a:r>
              <a:rPr lang="en-US" sz="2200" dirty="0"/>
              <a:t>Load and analyze the data</a:t>
            </a:r>
          </a:p>
          <a:p>
            <a:pPr marL="488950" lvl="1" indent="-285750" algn="just"/>
            <a:r>
              <a:rPr lang="en-US" sz="1800" dirty="0"/>
              <a:t>Load the train and test datasets using Pandas.</a:t>
            </a:r>
          </a:p>
          <a:p>
            <a:pPr marL="488950" lvl="1" indent="-285750" algn="just"/>
            <a:r>
              <a:rPr lang="en-US" sz="1800" dirty="0"/>
              <a:t>Analyze the data and understand the structure and features.</a:t>
            </a:r>
          </a:p>
          <a:p>
            <a:pPr marL="285750" indent="-285750" algn="just"/>
            <a:r>
              <a:rPr lang="en-US" sz="2200" dirty="0"/>
              <a:t>Data preprocessing</a:t>
            </a:r>
          </a:p>
          <a:p>
            <a:pPr marL="488950" lvl="1" indent="-285750" algn="just"/>
            <a:r>
              <a:rPr lang="en-US" sz="1800" dirty="0"/>
              <a:t>Handle missing values (if any).</a:t>
            </a:r>
          </a:p>
          <a:p>
            <a:pPr marL="488950" lvl="1" indent="-285750" algn="just"/>
            <a:r>
              <a:rPr lang="en-US" sz="1800" dirty="0"/>
              <a:t>Convert the timestamp to a suitable format.</a:t>
            </a:r>
          </a:p>
          <a:p>
            <a:pPr marL="488950" lvl="1" indent="-285750" algn="just"/>
            <a:r>
              <a:rPr lang="en-US" sz="1800" dirty="0"/>
              <a:t>Pre-process text data (Title and Headline columns) by tokenizing, removing </a:t>
            </a:r>
            <a:r>
              <a:rPr lang="en-US" sz="1800" dirty="0" err="1"/>
              <a:t>stopwords</a:t>
            </a:r>
            <a:r>
              <a:rPr lang="en-US" sz="1800" dirty="0"/>
              <a:t>, and applying stemming/lemmatization.</a:t>
            </a:r>
          </a:p>
          <a:p>
            <a:pPr marL="285750" indent="-285750" algn="just"/>
            <a:r>
              <a:rPr lang="en-US" sz="2200" dirty="0"/>
              <a:t>Feature engineering</a:t>
            </a:r>
          </a:p>
          <a:p>
            <a:pPr marL="488950" lvl="1" indent="-285750" algn="just"/>
            <a:r>
              <a:rPr lang="en-US" sz="1800" dirty="0"/>
              <a:t>Create new features from text data, such as word count, sentiment polarity, and subjectivity.</a:t>
            </a:r>
          </a:p>
          <a:p>
            <a:pPr marL="488950" lvl="1" indent="-285750" algn="just"/>
            <a:r>
              <a:rPr lang="en-US" sz="1800" dirty="0"/>
              <a:t>Normalize the numerical features using feature scaling techniques like </a:t>
            </a:r>
            <a:r>
              <a:rPr lang="en-US" sz="1800" dirty="0" err="1"/>
              <a:t>MinMaxScaler</a:t>
            </a:r>
            <a:r>
              <a:rPr lang="en-US" sz="1800" dirty="0"/>
              <a:t> or </a:t>
            </a:r>
            <a:r>
              <a:rPr lang="en-US" sz="1800" dirty="0" err="1"/>
              <a:t>StandardScaler</a:t>
            </a:r>
            <a:r>
              <a:rPr lang="en-US" sz="1800" dirty="0"/>
              <a:t>.</a:t>
            </a:r>
          </a:p>
          <a:p>
            <a:pPr marL="285750" indent="-285750" algn="just"/>
            <a:endParaRPr lang="en-US" sz="2200" dirty="0"/>
          </a:p>
        </p:txBody>
      </p:sp>
      <p:sp>
        <p:nvSpPr>
          <p:cNvPr id="15" name="Text Placeholder 14">
            <a:extLst>
              <a:ext uri="{FF2B5EF4-FFF2-40B4-BE49-F238E27FC236}">
                <a16:creationId xmlns:a16="http://schemas.microsoft.com/office/drawing/2014/main" id="{4B08D410-E760-7C49-9136-D89BD7256ABA}"/>
              </a:ext>
            </a:extLst>
          </p:cNvPr>
          <p:cNvSpPr>
            <a:spLocks noGrp="1"/>
          </p:cNvSpPr>
          <p:nvPr>
            <p:ph type="body" sz="quarter" idx="29"/>
          </p:nvPr>
        </p:nvSpPr>
        <p:spPr>
          <a:xfrm>
            <a:off x="560173" y="1393826"/>
            <a:ext cx="11022013" cy="438150"/>
          </a:xfrm>
        </p:spPr>
        <p:txBody>
          <a:bodyPr/>
          <a:lstStyle/>
          <a:p>
            <a:r>
              <a:rPr lang="en-IN" dirty="0"/>
              <a:t>Flow of the Project</a:t>
            </a:r>
          </a:p>
        </p:txBody>
      </p:sp>
    </p:spTree>
    <p:extLst>
      <p:ext uri="{BB962C8B-B14F-4D97-AF65-F5344CB8AC3E}">
        <p14:creationId xmlns:p14="http://schemas.microsoft.com/office/powerpoint/2010/main" val="335785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FD4516F-9D3C-3BC8-C6C9-A80C43AFE77C}"/>
              </a:ext>
            </a:extLst>
          </p:cNvPr>
          <p:cNvSpPr>
            <a:spLocks noGrp="1"/>
          </p:cNvSpPr>
          <p:nvPr>
            <p:ph type="title"/>
          </p:nvPr>
        </p:nvSpPr>
        <p:spPr/>
        <p:txBody>
          <a:bodyPr/>
          <a:lstStyle/>
          <a:p>
            <a:r>
              <a:rPr lang="en-US" sz="4000" dirty="0"/>
              <a:t>Proposed Tech Architecture</a:t>
            </a:r>
            <a:endParaRPr lang="en-IN" dirty="0"/>
          </a:p>
        </p:txBody>
      </p:sp>
      <p:sp>
        <p:nvSpPr>
          <p:cNvPr id="16" name="Content Placeholder 15">
            <a:extLst>
              <a:ext uri="{FF2B5EF4-FFF2-40B4-BE49-F238E27FC236}">
                <a16:creationId xmlns:a16="http://schemas.microsoft.com/office/drawing/2014/main" id="{CDD57D7F-CBF5-F344-060D-80D94F0D6449}"/>
              </a:ext>
            </a:extLst>
          </p:cNvPr>
          <p:cNvSpPr>
            <a:spLocks noGrp="1"/>
          </p:cNvSpPr>
          <p:nvPr>
            <p:ph sz="quarter" idx="28"/>
          </p:nvPr>
        </p:nvSpPr>
        <p:spPr/>
        <p:txBody>
          <a:bodyPr>
            <a:normAutofit lnSpcReduction="10000"/>
          </a:bodyPr>
          <a:lstStyle/>
          <a:p>
            <a:pPr marL="285750" indent="-285750" algn="just"/>
            <a:r>
              <a:rPr lang="en-US" sz="2200" dirty="0"/>
              <a:t>Train-test split</a:t>
            </a:r>
          </a:p>
          <a:p>
            <a:pPr marL="488950" lvl="1" indent="-285750" algn="just"/>
            <a:r>
              <a:rPr lang="en-US" sz="1800" dirty="0"/>
              <a:t>Split the train dataset into train and test (or validation) sets for model evaluation.</a:t>
            </a:r>
          </a:p>
          <a:p>
            <a:pPr marL="285750" indent="-285750" algn="just"/>
            <a:r>
              <a:rPr lang="en-US" sz="2200" dirty="0"/>
              <a:t>Model building with scikit-learn</a:t>
            </a:r>
          </a:p>
          <a:p>
            <a:pPr marL="488950" lvl="1" indent="-285750" algn="just"/>
            <a:r>
              <a:rPr lang="en-US" sz="1800" dirty="0"/>
              <a:t>Import Ridge Regression, Random Forest Regressor, and Stacking Regressor from Scikit-learn.</a:t>
            </a:r>
          </a:p>
          <a:p>
            <a:pPr marL="488950" lvl="1" indent="-285750" algn="just"/>
            <a:r>
              <a:rPr lang="en-US" sz="1800" dirty="0"/>
              <a:t>Train Ridge Regression, Random Forest Regressor, and Stacking Regressor models on the train set.</a:t>
            </a:r>
          </a:p>
          <a:p>
            <a:pPr marL="488950" lvl="1" indent="-285750" algn="just"/>
            <a:r>
              <a:rPr lang="en-US" sz="1800" dirty="0"/>
              <a:t>Validate their performance using the test (or validation) set.</a:t>
            </a:r>
          </a:p>
          <a:p>
            <a:pPr marL="285750" indent="-285750" algn="just"/>
            <a:r>
              <a:rPr lang="en-US" sz="2200" dirty="0"/>
              <a:t>Model optimization</a:t>
            </a:r>
          </a:p>
          <a:p>
            <a:pPr marL="488950" lvl="1" indent="-285750" algn="just"/>
            <a:r>
              <a:rPr lang="en-US" sz="1800" dirty="0"/>
              <a:t>Tune hyperparameters for both Ridge Regression and Random Forest Regressor models to improve performance.</a:t>
            </a:r>
          </a:p>
          <a:p>
            <a:pPr marL="488950" lvl="1" indent="-285750" algn="just"/>
            <a:r>
              <a:rPr lang="en-US" sz="1800" dirty="0"/>
              <a:t>Consider ensemble methods or stacking both models for better predictions.</a:t>
            </a:r>
          </a:p>
          <a:p>
            <a:pPr marL="285750" indent="-285750" algn="just"/>
            <a:endParaRPr lang="en-US" sz="2200" dirty="0"/>
          </a:p>
        </p:txBody>
      </p:sp>
      <p:sp>
        <p:nvSpPr>
          <p:cNvPr id="15" name="Text Placeholder 14">
            <a:extLst>
              <a:ext uri="{FF2B5EF4-FFF2-40B4-BE49-F238E27FC236}">
                <a16:creationId xmlns:a16="http://schemas.microsoft.com/office/drawing/2014/main" id="{4B08D410-E760-7C49-9136-D89BD7256ABA}"/>
              </a:ext>
            </a:extLst>
          </p:cNvPr>
          <p:cNvSpPr>
            <a:spLocks noGrp="1"/>
          </p:cNvSpPr>
          <p:nvPr>
            <p:ph type="body" sz="quarter" idx="29"/>
          </p:nvPr>
        </p:nvSpPr>
        <p:spPr>
          <a:xfrm>
            <a:off x="560173" y="1393826"/>
            <a:ext cx="11022013" cy="438150"/>
          </a:xfrm>
        </p:spPr>
        <p:txBody>
          <a:bodyPr/>
          <a:lstStyle/>
          <a:p>
            <a:r>
              <a:rPr lang="en-IN" dirty="0"/>
              <a:t>Flow of the Project</a:t>
            </a:r>
          </a:p>
        </p:txBody>
      </p:sp>
    </p:spTree>
    <p:extLst>
      <p:ext uri="{BB962C8B-B14F-4D97-AF65-F5344CB8AC3E}">
        <p14:creationId xmlns:p14="http://schemas.microsoft.com/office/powerpoint/2010/main" val="62101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FD4516F-9D3C-3BC8-C6C9-A80C43AFE77C}"/>
              </a:ext>
            </a:extLst>
          </p:cNvPr>
          <p:cNvSpPr>
            <a:spLocks noGrp="1"/>
          </p:cNvSpPr>
          <p:nvPr>
            <p:ph type="title"/>
          </p:nvPr>
        </p:nvSpPr>
        <p:spPr/>
        <p:txBody>
          <a:bodyPr/>
          <a:lstStyle/>
          <a:p>
            <a:r>
              <a:rPr lang="en-US" sz="4000" dirty="0"/>
              <a:t>Proposed Tech Architecture</a:t>
            </a:r>
            <a:endParaRPr lang="en-IN" dirty="0"/>
          </a:p>
        </p:txBody>
      </p:sp>
      <p:sp>
        <p:nvSpPr>
          <p:cNvPr id="16" name="Content Placeholder 15">
            <a:extLst>
              <a:ext uri="{FF2B5EF4-FFF2-40B4-BE49-F238E27FC236}">
                <a16:creationId xmlns:a16="http://schemas.microsoft.com/office/drawing/2014/main" id="{CDD57D7F-CBF5-F344-060D-80D94F0D6449}"/>
              </a:ext>
            </a:extLst>
          </p:cNvPr>
          <p:cNvSpPr>
            <a:spLocks noGrp="1"/>
          </p:cNvSpPr>
          <p:nvPr>
            <p:ph sz="quarter" idx="28"/>
          </p:nvPr>
        </p:nvSpPr>
        <p:spPr/>
        <p:txBody>
          <a:bodyPr>
            <a:normAutofit/>
          </a:bodyPr>
          <a:lstStyle/>
          <a:p>
            <a:pPr marL="285750" indent="-285750" algn="just"/>
            <a:r>
              <a:rPr lang="en-US" sz="2200" dirty="0"/>
              <a:t>Web Application</a:t>
            </a:r>
          </a:p>
          <a:p>
            <a:pPr marL="488950" lvl="1" indent="-285750" algn="just"/>
            <a:r>
              <a:rPr lang="en-US" sz="1800" dirty="0"/>
              <a:t>Developing a fully responsive web </a:t>
            </a:r>
            <a:r>
              <a:rPr lang="en-US" sz="1800" dirty="0" err="1"/>
              <a:t>appliction</a:t>
            </a:r>
            <a:r>
              <a:rPr lang="en-US" sz="1800" dirty="0"/>
              <a:t> to see the results.</a:t>
            </a:r>
          </a:p>
        </p:txBody>
      </p:sp>
      <p:sp>
        <p:nvSpPr>
          <p:cNvPr id="15" name="Text Placeholder 14">
            <a:extLst>
              <a:ext uri="{FF2B5EF4-FFF2-40B4-BE49-F238E27FC236}">
                <a16:creationId xmlns:a16="http://schemas.microsoft.com/office/drawing/2014/main" id="{4B08D410-E760-7C49-9136-D89BD7256ABA}"/>
              </a:ext>
            </a:extLst>
          </p:cNvPr>
          <p:cNvSpPr>
            <a:spLocks noGrp="1"/>
          </p:cNvSpPr>
          <p:nvPr>
            <p:ph type="body" sz="quarter" idx="29"/>
          </p:nvPr>
        </p:nvSpPr>
        <p:spPr>
          <a:xfrm>
            <a:off x="560173" y="1393826"/>
            <a:ext cx="11022013" cy="438150"/>
          </a:xfrm>
        </p:spPr>
        <p:txBody>
          <a:bodyPr/>
          <a:lstStyle/>
          <a:p>
            <a:r>
              <a:rPr lang="en-IN" dirty="0"/>
              <a:t>Flow of the Project</a:t>
            </a:r>
          </a:p>
        </p:txBody>
      </p:sp>
    </p:spTree>
    <p:extLst>
      <p:ext uri="{BB962C8B-B14F-4D97-AF65-F5344CB8AC3E}">
        <p14:creationId xmlns:p14="http://schemas.microsoft.com/office/powerpoint/2010/main" val="192120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49381EF7ED814697C92BCFEAA35F07" ma:contentTypeVersion="12" ma:contentTypeDescription="Create a new document." ma:contentTypeScope="" ma:versionID="7f6908479696606fd65977b8483fd885">
  <xsd:schema xmlns:xsd="http://www.w3.org/2001/XMLSchema" xmlns:xs="http://www.w3.org/2001/XMLSchema" xmlns:p="http://schemas.microsoft.com/office/2006/metadata/properties" xmlns:ns2="8dea9555-952f-4fac-bd73-fe2c71265448" xmlns:ns3="16dba942-3054-4780-b322-0c3c90aecc0e" targetNamespace="http://schemas.microsoft.com/office/2006/metadata/properties" ma:root="true" ma:fieldsID="cf1a123f252a7295269f51d52bd0a257" ns2:_="" ns3:_="">
    <xsd:import namespace="8dea9555-952f-4fac-bd73-fe2c71265448"/>
    <xsd:import namespace="16dba942-3054-4780-b322-0c3c90aecc0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ea9555-952f-4fac-bd73-fe2c712654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ba942-3054-4780-b322-0c3c90aecc0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1C66F3-FBD8-4B0F-98D9-445FE3649D01}">
  <ds:schemaRefs>
    <ds:schemaRef ds:uri="http://schemas.microsoft.com/sharepoint/v3/contenttype/forms"/>
  </ds:schemaRefs>
</ds:datastoreItem>
</file>

<file path=customXml/itemProps2.xml><?xml version="1.0" encoding="utf-8"?>
<ds:datastoreItem xmlns:ds="http://schemas.openxmlformats.org/officeDocument/2006/customXml" ds:itemID="{E0C4082D-26E3-47F1-9430-31E4120AB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ea9555-952f-4fac-bd73-fe2c71265448"/>
    <ds:schemaRef ds:uri="16dba942-3054-4780-b322-0c3c90aecc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4B8A99-8161-4D52-8DFD-478F5C1B317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4694</TotalTime>
  <Words>1014</Words>
  <Application>Microsoft Office PowerPoint</Application>
  <PresentationFormat>Widescreen</PresentationFormat>
  <Paragraphs>74</Paragraphs>
  <Slides>14</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Helvetica</vt:lpstr>
      <vt:lpstr>Helvetica Neue</vt:lpstr>
      <vt:lpstr>Helvetica Neue Medium</vt:lpstr>
      <vt:lpstr>Intel Clear</vt:lpstr>
      <vt:lpstr>Intel Clear Light</vt:lpstr>
      <vt:lpstr>Wingdings</vt:lpstr>
      <vt:lpstr>21_BasicWhite</vt:lpstr>
      <vt:lpstr>PowerPoint Presentation</vt:lpstr>
      <vt:lpstr>Theme Chosen and Motivation</vt:lpstr>
      <vt:lpstr>Proposed Tech Architecture</vt:lpstr>
      <vt:lpstr>Proposed Tech Architecture</vt:lpstr>
      <vt:lpstr>Proposed Tech Architecture</vt:lpstr>
      <vt:lpstr>Proposed Tech Architecture</vt:lpstr>
      <vt:lpstr>Proposed Tech Architecture</vt:lpstr>
      <vt:lpstr>Proposed Tech Architecture</vt:lpstr>
      <vt:lpstr>Proposed Tech Architecture</vt:lpstr>
      <vt:lpstr>Tech Architecture</vt:lpstr>
      <vt:lpstr>Demo Video</vt:lpstr>
      <vt:lpstr>GitHub Repository Link</vt:lpstr>
      <vt:lpstr>Results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keywords>CTPClassification=CTP_NT</cp:keywords>
  <cp:lastModifiedBy>Sai Saran</cp:lastModifiedBy>
  <cp:revision>281</cp:revision>
  <dcterms:modified xsi:type="dcterms:W3CDTF">2023-05-06T13:26:44Z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TimeStamp">
    <vt:lpwstr>2020-08-21 21:49:33Z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0x010100FC49381EF7ED814697C92BCFEAA35F07</vt:lpwstr>
  </property>
</Properties>
</file>